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5DB2"/>
    <a:srgbClr val="004F9F"/>
    <a:srgbClr val="BAE4FA"/>
    <a:srgbClr val="ED1B24"/>
    <a:srgbClr val="007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p:scale>
          <a:sx n="92" d="100"/>
          <a:sy n="92" d="100"/>
        </p:scale>
        <p:origin x="1144" y="1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i-FI"/>
              <a:t>Muokkaa perustyyl. napsautt.</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i-FI"/>
              <a:t>Muokkaa alaotsikon perustyyliä napsautt.</a:t>
            </a:r>
            <a:endParaRPr lang="en-US" dirty="0"/>
          </a:p>
        </p:txBody>
      </p:sp>
      <p:sp>
        <p:nvSpPr>
          <p:cNvPr id="4" name="Date Placeholder 3"/>
          <p:cNvSpPr>
            <a:spLocks noGrp="1"/>
          </p:cNvSpPr>
          <p:nvPr>
            <p:ph type="dt" sz="half" idx="10"/>
          </p:nvPr>
        </p:nvSpPr>
        <p:spPr/>
        <p:txBody>
          <a:bodyPr/>
          <a:lstStyle/>
          <a:p>
            <a:fld id="{7110DC46-1B32-44D9-9692-CD0E91F6BD56}" type="datetimeFigureOut">
              <a:rPr lang="fi-FI" smtClean="0"/>
              <a:t>8.8.2024</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3E8B27A4-AD38-41DB-87BA-C5115A7D7D8E}" type="slidenum">
              <a:rPr lang="fi-FI" smtClean="0"/>
              <a:t>‹#›</a:t>
            </a:fld>
            <a:endParaRPr lang="fi-FI"/>
          </a:p>
        </p:txBody>
      </p:sp>
    </p:spTree>
    <p:extLst>
      <p:ext uri="{BB962C8B-B14F-4D97-AF65-F5344CB8AC3E}">
        <p14:creationId xmlns:p14="http://schemas.microsoft.com/office/powerpoint/2010/main" val="623162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Vertical Text Placeholder 2"/>
          <p:cNvSpPr>
            <a:spLocks noGrp="1"/>
          </p:cNvSpPr>
          <p:nvPr>
            <p:ph type="body" orient="vert" idx="1"/>
          </p:nvPr>
        </p:nvSpPr>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7110DC46-1B32-44D9-9692-CD0E91F6BD56}" type="datetimeFigureOut">
              <a:rPr lang="fi-FI" smtClean="0"/>
              <a:t>8.8.2024</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3E8B27A4-AD38-41DB-87BA-C5115A7D7D8E}" type="slidenum">
              <a:rPr lang="fi-FI" smtClean="0"/>
              <a:t>‹#›</a:t>
            </a:fld>
            <a:endParaRPr lang="fi-FI"/>
          </a:p>
        </p:txBody>
      </p:sp>
    </p:spTree>
    <p:extLst>
      <p:ext uri="{BB962C8B-B14F-4D97-AF65-F5344CB8AC3E}">
        <p14:creationId xmlns:p14="http://schemas.microsoft.com/office/powerpoint/2010/main" val="2138792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i-FI"/>
              <a:t>Muokkaa perustyyl. napsautt.</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7110DC46-1B32-44D9-9692-CD0E91F6BD56}" type="datetimeFigureOut">
              <a:rPr lang="fi-FI" smtClean="0"/>
              <a:t>8.8.2024</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3E8B27A4-AD38-41DB-87BA-C5115A7D7D8E}" type="slidenum">
              <a:rPr lang="fi-FI" smtClean="0"/>
              <a:t>‹#›</a:t>
            </a:fld>
            <a:endParaRPr lang="fi-FI"/>
          </a:p>
        </p:txBody>
      </p:sp>
    </p:spTree>
    <p:extLst>
      <p:ext uri="{BB962C8B-B14F-4D97-AF65-F5344CB8AC3E}">
        <p14:creationId xmlns:p14="http://schemas.microsoft.com/office/powerpoint/2010/main" val="1442646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Content Placeholder 2"/>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7110DC46-1B32-44D9-9692-CD0E91F6BD56}" type="datetimeFigureOut">
              <a:rPr lang="fi-FI" smtClean="0"/>
              <a:t>8.8.2024</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3E8B27A4-AD38-41DB-87BA-C5115A7D7D8E}" type="slidenum">
              <a:rPr lang="fi-FI" smtClean="0"/>
              <a:t>‹#›</a:t>
            </a:fld>
            <a:endParaRPr lang="fi-FI"/>
          </a:p>
        </p:txBody>
      </p:sp>
    </p:spTree>
    <p:extLst>
      <p:ext uri="{BB962C8B-B14F-4D97-AF65-F5344CB8AC3E}">
        <p14:creationId xmlns:p14="http://schemas.microsoft.com/office/powerpoint/2010/main" val="973402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i-FI"/>
              <a:t>Muokkaa perustyyl. napsautt.</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i-FI"/>
              <a:t>Muokkaa tekstin perustyylejä</a:t>
            </a:r>
          </a:p>
        </p:txBody>
      </p:sp>
      <p:sp>
        <p:nvSpPr>
          <p:cNvPr id="4" name="Date Placeholder 3"/>
          <p:cNvSpPr>
            <a:spLocks noGrp="1"/>
          </p:cNvSpPr>
          <p:nvPr>
            <p:ph type="dt" sz="half" idx="10"/>
          </p:nvPr>
        </p:nvSpPr>
        <p:spPr/>
        <p:txBody>
          <a:bodyPr/>
          <a:lstStyle/>
          <a:p>
            <a:fld id="{7110DC46-1B32-44D9-9692-CD0E91F6BD56}" type="datetimeFigureOut">
              <a:rPr lang="fi-FI" smtClean="0"/>
              <a:t>8.8.2024</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3E8B27A4-AD38-41DB-87BA-C5115A7D7D8E}" type="slidenum">
              <a:rPr lang="fi-FI" smtClean="0"/>
              <a:t>‹#›</a:t>
            </a:fld>
            <a:endParaRPr lang="fi-FI"/>
          </a:p>
        </p:txBody>
      </p:sp>
    </p:spTree>
    <p:extLst>
      <p:ext uri="{BB962C8B-B14F-4D97-AF65-F5344CB8AC3E}">
        <p14:creationId xmlns:p14="http://schemas.microsoft.com/office/powerpoint/2010/main" val="2486256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7110DC46-1B32-44D9-9692-CD0E91F6BD56}" type="datetimeFigureOut">
              <a:rPr lang="fi-FI" smtClean="0"/>
              <a:t>8.8.2024</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3E8B27A4-AD38-41DB-87BA-C5115A7D7D8E}" type="slidenum">
              <a:rPr lang="fi-FI" smtClean="0"/>
              <a:t>‹#›</a:t>
            </a:fld>
            <a:endParaRPr lang="fi-FI"/>
          </a:p>
        </p:txBody>
      </p:sp>
    </p:spTree>
    <p:extLst>
      <p:ext uri="{BB962C8B-B14F-4D97-AF65-F5344CB8AC3E}">
        <p14:creationId xmlns:p14="http://schemas.microsoft.com/office/powerpoint/2010/main" val="3751495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i-FI"/>
              <a:t>Muokkaa perustyyl. napsautt.</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i-FI"/>
              <a:t>Muokkaa tekstin perustyylejä</a:t>
            </a:r>
          </a:p>
        </p:txBody>
      </p:sp>
      <p:sp>
        <p:nvSpPr>
          <p:cNvPr id="4" name="Content Placeholder 3"/>
          <p:cNvSpPr>
            <a:spLocks noGrp="1"/>
          </p:cNvSpPr>
          <p:nvPr>
            <p:ph sz="half" idx="2"/>
          </p:nvPr>
        </p:nvSpPr>
        <p:spPr>
          <a:xfrm>
            <a:off x="472381" y="3618442"/>
            <a:ext cx="2901255" cy="5322183"/>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i-FI"/>
              <a:t>Muokkaa tekstin perustyylejä</a:t>
            </a:r>
          </a:p>
        </p:txBody>
      </p:sp>
      <p:sp>
        <p:nvSpPr>
          <p:cNvPr id="6" name="Content Placeholder 5"/>
          <p:cNvSpPr>
            <a:spLocks noGrp="1"/>
          </p:cNvSpPr>
          <p:nvPr>
            <p:ph sz="quarter" idx="4"/>
          </p:nvPr>
        </p:nvSpPr>
        <p:spPr>
          <a:xfrm>
            <a:off x="3471863" y="3618442"/>
            <a:ext cx="2915543" cy="5322183"/>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7110DC46-1B32-44D9-9692-CD0E91F6BD56}" type="datetimeFigureOut">
              <a:rPr lang="fi-FI" smtClean="0"/>
              <a:t>8.8.2024</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3E8B27A4-AD38-41DB-87BA-C5115A7D7D8E}" type="slidenum">
              <a:rPr lang="fi-FI" smtClean="0"/>
              <a:t>‹#›</a:t>
            </a:fld>
            <a:endParaRPr lang="fi-FI"/>
          </a:p>
        </p:txBody>
      </p:sp>
    </p:spTree>
    <p:extLst>
      <p:ext uri="{BB962C8B-B14F-4D97-AF65-F5344CB8AC3E}">
        <p14:creationId xmlns:p14="http://schemas.microsoft.com/office/powerpoint/2010/main" val="2221868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Date Placeholder 2"/>
          <p:cNvSpPr>
            <a:spLocks noGrp="1"/>
          </p:cNvSpPr>
          <p:nvPr>
            <p:ph type="dt" sz="half" idx="10"/>
          </p:nvPr>
        </p:nvSpPr>
        <p:spPr/>
        <p:txBody>
          <a:bodyPr/>
          <a:lstStyle/>
          <a:p>
            <a:fld id="{7110DC46-1B32-44D9-9692-CD0E91F6BD56}" type="datetimeFigureOut">
              <a:rPr lang="fi-FI" smtClean="0"/>
              <a:t>8.8.2024</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3E8B27A4-AD38-41DB-87BA-C5115A7D7D8E}" type="slidenum">
              <a:rPr lang="fi-FI" smtClean="0"/>
              <a:t>‹#›</a:t>
            </a:fld>
            <a:endParaRPr lang="fi-FI"/>
          </a:p>
        </p:txBody>
      </p:sp>
    </p:spTree>
    <p:extLst>
      <p:ext uri="{BB962C8B-B14F-4D97-AF65-F5344CB8AC3E}">
        <p14:creationId xmlns:p14="http://schemas.microsoft.com/office/powerpoint/2010/main" val="2660167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10DC46-1B32-44D9-9692-CD0E91F6BD56}" type="datetimeFigureOut">
              <a:rPr lang="fi-FI" smtClean="0"/>
              <a:t>8.8.2024</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3E8B27A4-AD38-41DB-87BA-C5115A7D7D8E}" type="slidenum">
              <a:rPr lang="fi-FI" smtClean="0"/>
              <a:t>‹#›</a:t>
            </a:fld>
            <a:endParaRPr lang="fi-FI"/>
          </a:p>
        </p:txBody>
      </p:sp>
    </p:spTree>
    <p:extLst>
      <p:ext uri="{BB962C8B-B14F-4D97-AF65-F5344CB8AC3E}">
        <p14:creationId xmlns:p14="http://schemas.microsoft.com/office/powerpoint/2010/main" val="3561057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i-FI"/>
              <a:t>Muokkaa perustyyl. napsautt.</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a:t>Muokkaa tekstin perustyylejä</a:t>
            </a:r>
          </a:p>
        </p:txBody>
      </p:sp>
      <p:sp>
        <p:nvSpPr>
          <p:cNvPr id="5" name="Date Placeholder 4"/>
          <p:cNvSpPr>
            <a:spLocks noGrp="1"/>
          </p:cNvSpPr>
          <p:nvPr>
            <p:ph type="dt" sz="half" idx="10"/>
          </p:nvPr>
        </p:nvSpPr>
        <p:spPr/>
        <p:txBody>
          <a:bodyPr/>
          <a:lstStyle/>
          <a:p>
            <a:fld id="{7110DC46-1B32-44D9-9692-CD0E91F6BD56}" type="datetimeFigureOut">
              <a:rPr lang="fi-FI" smtClean="0"/>
              <a:t>8.8.2024</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3E8B27A4-AD38-41DB-87BA-C5115A7D7D8E}" type="slidenum">
              <a:rPr lang="fi-FI" smtClean="0"/>
              <a:t>‹#›</a:t>
            </a:fld>
            <a:endParaRPr lang="fi-FI"/>
          </a:p>
        </p:txBody>
      </p:sp>
    </p:spTree>
    <p:extLst>
      <p:ext uri="{BB962C8B-B14F-4D97-AF65-F5344CB8AC3E}">
        <p14:creationId xmlns:p14="http://schemas.microsoft.com/office/powerpoint/2010/main" val="2172880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i-FI"/>
              <a:t>Muokkaa perustyyl. napsautt.</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i-FI"/>
              <a:t>Lisää kuva napsauttamalla kuvaketta</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a:t>Muokkaa tekstin perustyylejä</a:t>
            </a:r>
          </a:p>
        </p:txBody>
      </p:sp>
      <p:sp>
        <p:nvSpPr>
          <p:cNvPr id="5" name="Date Placeholder 4"/>
          <p:cNvSpPr>
            <a:spLocks noGrp="1"/>
          </p:cNvSpPr>
          <p:nvPr>
            <p:ph type="dt" sz="half" idx="10"/>
          </p:nvPr>
        </p:nvSpPr>
        <p:spPr/>
        <p:txBody>
          <a:bodyPr/>
          <a:lstStyle/>
          <a:p>
            <a:fld id="{7110DC46-1B32-44D9-9692-CD0E91F6BD56}" type="datetimeFigureOut">
              <a:rPr lang="fi-FI" smtClean="0"/>
              <a:t>8.8.2024</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3E8B27A4-AD38-41DB-87BA-C5115A7D7D8E}" type="slidenum">
              <a:rPr lang="fi-FI" smtClean="0"/>
              <a:t>‹#›</a:t>
            </a:fld>
            <a:endParaRPr lang="fi-FI"/>
          </a:p>
        </p:txBody>
      </p:sp>
    </p:spTree>
    <p:extLst>
      <p:ext uri="{BB962C8B-B14F-4D97-AF65-F5344CB8AC3E}">
        <p14:creationId xmlns:p14="http://schemas.microsoft.com/office/powerpoint/2010/main" val="3110811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i-FI"/>
              <a:t>Muokkaa perustyyl. napsautt.</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110DC46-1B32-44D9-9692-CD0E91F6BD56}" type="datetimeFigureOut">
              <a:rPr lang="fi-FI" smtClean="0"/>
              <a:t>8.8.2024</a:t>
            </a:fld>
            <a:endParaRPr lang="fi-FI"/>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E8B27A4-AD38-41DB-87BA-C5115A7D7D8E}" type="slidenum">
              <a:rPr lang="fi-FI" smtClean="0"/>
              <a:t>‹#›</a:t>
            </a:fld>
            <a:endParaRPr lang="fi-FI"/>
          </a:p>
        </p:txBody>
      </p:sp>
    </p:spTree>
    <p:extLst>
      <p:ext uri="{BB962C8B-B14F-4D97-AF65-F5344CB8AC3E}">
        <p14:creationId xmlns:p14="http://schemas.microsoft.com/office/powerpoint/2010/main" val="40795453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Layout" Target="../slideLayouts/slideLayout1.xml"/><Relationship Id="rId5" Type="http://schemas.openxmlformats.org/officeDocument/2006/relationships/hyperlink" Target="mailto:ratsuhovi@gmail.com"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Kuva 27" descr="L:\sivistyspk\VIESTINTÄ KANSIO VAPAA-AIKA\VESIHOVIN ASIAT\VESIHOVIN UUSI LOGO JA OHJEISTUS\aalt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0" y="8700288"/>
            <a:ext cx="6858000" cy="1277942"/>
          </a:xfrm>
          <a:prstGeom prst="rect">
            <a:avLst/>
          </a:prstGeom>
          <a:noFill/>
          <a:ln>
            <a:noFill/>
          </a:ln>
        </p:spPr>
      </p:pic>
      <p:sp>
        <p:nvSpPr>
          <p:cNvPr id="10" name="Tekstiruutu 9"/>
          <p:cNvSpPr txBox="1"/>
          <p:nvPr/>
        </p:nvSpPr>
        <p:spPr>
          <a:xfrm>
            <a:off x="3154680" y="6689509"/>
            <a:ext cx="237566" cy="369332"/>
          </a:xfrm>
          <a:prstGeom prst="rect">
            <a:avLst/>
          </a:prstGeom>
          <a:noFill/>
        </p:spPr>
        <p:txBody>
          <a:bodyPr wrap="none" rtlCol="0">
            <a:spAutoFit/>
          </a:bodyPr>
          <a:lstStyle/>
          <a:p>
            <a:r>
              <a:rPr lang="fi-FI" dirty="0"/>
              <a:t> </a:t>
            </a:r>
          </a:p>
        </p:txBody>
      </p:sp>
      <p:sp>
        <p:nvSpPr>
          <p:cNvPr id="25" name="AutoShape 2" descr="Kuvahaun tulos haulle aluehallintovirasto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i-FI"/>
          </a:p>
        </p:txBody>
      </p:sp>
      <p:sp>
        <p:nvSpPr>
          <p:cNvPr id="26" name="AutoShape 4" descr="Kuvahaun tulos haulle aluehallintovirasto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i-FI"/>
          </a:p>
        </p:txBody>
      </p:sp>
      <p:pic>
        <p:nvPicPr>
          <p:cNvPr id="29" name="Kuva 28" descr="Loimaan uimahalli Vesihovi Logo"/>
          <p:cNvPicPr/>
          <p:nvPr/>
        </p:nvPicPr>
        <p:blipFill>
          <a:blip r:embed="rId3">
            <a:extLst>
              <a:ext uri="{28A0092B-C50C-407E-A947-70E740481C1C}">
                <a14:useLocalDpi xmlns:a14="http://schemas.microsoft.com/office/drawing/2010/main" val="0"/>
              </a:ext>
            </a:extLst>
          </a:blip>
          <a:srcRect/>
          <a:stretch>
            <a:fillRect/>
          </a:stretch>
        </p:blipFill>
        <p:spPr bwMode="auto">
          <a:xfrm>
            <a:off x="2109825" y="8917455"/>
            <a:ext cx="2327275" cy="802005"/>
          </a:xfrm>
          <a:prstGeom prst="rect">
            <a:avLst/>
          </a:prstGeom>
          <a:noFill/>
          <a:ln>
            <a:noFill/>
          </a:ln>
        </p:spPr>
      </p:pic>
      <p:sp>
        <p:nvSpPr>
          <p:cNvPr id="6" name="Otsikko 5"/>
          <p:cNvSpPr>
            <a:spLocks noGrp="1"/>
          </p:cNvSpPr>
          <p:nvPr>
            <p:ph type="ctrTitle"/>
          </p:nvPr>
        </p:nvSpPr>
        <p:spPr>
          <a:xfrm>
            <a:off x="514350" y="973777"/>
            <a:ext cx="5829300" cy="1056904"/>
          </a:xfrm>
        </p:spPr>
        <p:txBody>
          <a:bodyPr>
            <a:normAutofit/>
          </a:bodyPr>
          <a:lstStyle/>
          <a:p>
            <a:r>
              <a:rPr lang="fi-FI" sz="2400" b="1" dirty="0">
                <a:latin typeface="Times New Roman" panose="02020603050405020304" pitchFamily="18" charset="0"/>
                <a:cs typeface="Times New Roman" panose="02020603050405020304" pitchFamily="18" charset="0"/>
              </a:rPr>
              <a:t>VESIHOVIN</a:t>
            </a:r>
            <a:br>
              <a:rPr lang="fi-FI" sz="2400" b="1" dirty="0">
                <a:latin typeface="Times New Roman" panose="02020603050405020304" pitchFamily="18" charset="0"/>
                <a:cs typeface="Times New Roman" panose="02020603050405020304" pitchFamily="18" charset="0"/>
              </a:rPr>
            </a:br>
            <a:r>
              <a:rPr lang="fi-FI" sz="2400" b="1" dirty="0">
                <a:latin typeface="Times New Roman" panose="02020603050405020304" pitchFamily="18" charset="0"/>
                <a:cs typeface="Times New Roman" panose="02020603050405020304" pitchFamily="18" charset="0"/>
              </a:rPr>
              <a:t>VAUVAUINTI</a:t>
            </a:r>
          </a:p>
        </p:txBody>
      </p:sp>
      <p:sp>
        <p:nvSpPr>
          <p:cNvPr id="7" name="Alaotsikko 6"/>
          <p:cNvSpPr>
            <a:spLocks noGrp="1"/>
          </p:cNvSpPr>
          <p:nvPr>
            <p:ph type="subTitle" idx="1"/>
          </p:nvPr>
        </p:nvSpPr>
        <p:spPr>
          <a:xfrm>
            <a:off x="857250" y="2339439"/>
            <a:ext cx="5143500" cy="5878286"/>
          </a:xfrm>
        </p:spPr>
        <p:txBody>
          <a:bodyPr>
            <a:normAutofit fontScale="25000" lnSpcReduction="20000"/>
          </a:bodyPr>
          <a:lstStyle/>
          <a:p>
            <a:pPr marL="234950" marR="6985" indent="-234950" algn="l">
              <a:lnSpc>
                <a:spcPct val="106000"/>
              </a:lnSpc>
              <a:spcAft>
                <a:spcPts val="1585"/>
              </a:spcAft>
            </a:pPr>
            <a:r>
              <a:rPr lang="fi-FI" sz="4800" dirty="0">
                <a:solidFill>
                  <a:srgbClr val="000000"/>
                </a:solidFill>
                <a:effectLst/>
                <a:latin typeface="Times New Roman" panose="02020603050405020304" pitchFamily="18" charset="0"/>
                <a:ea typeface="Times New Roman" panose="02020603050405020304" pitchFamily="18" charset="0"/>
              </a:rPr>
              <a:t>      Vauvauinti on vauvojen ja vanhempien yhteinen, monipuolinen leikkihetki koulutetun ohjaajan valvonnassa. Se on koko perheen yhteinen harrastus, jossa toimitaan vauvan ehdoilla ryhmässä yhdessä toisten vauvaperheiden kanssa. Vauvauinnissa pikkuväki oppii leikkimään ja nauttimaan vanhempien avustamana ja valvonnassa. Tämä lisää vesiturvallisuutta ja edesauttaa myöhempää uimaan oppimista.</a:t>
            </a:r>
          </a:p>
          <a:p>
            <a:pPr marL="234950" marR="6985" indent="-234950" algn="l">
              <a:lnSpc>
                <a:spcPct val="106000"/>
              </a:lnSpc>
              <a:spcAft>
                <a:spcPts val="1755"/>
              </a:spcAft>
            </a:pPr>
            <a:r>
              <a:rPr lang="fi-FI" sz="4800" dirty="0">
                <a:solidFill>
                  <a:srgbClr val="000000"/>
                </a:solidFill>
                <a:effectLst/>
                <a:latin typeface="Times New Roman" panose="02020603050405020304" pitchFamily="18" charset="0"/>
                <a:ea typeface="Times New Roman" panose="02020603050405020304" pitchFamily="18" charset="0"/>
              </a:rPr>
              <a:t>      Vauvauinnin voi aloittaa aikaisintaan 3 kuukauden iässä. Silloin vauva jaksaa jo olla valveilla riittävän pitkään ja myös liikkua enemmän.  Painoa vauvalla pitää olla vähintään 5 kg, jotta pysyy lämpimänä 32 asteisessa vedessä. </a:t>
            </a:r>
          </a:p>
          <a:p>
            <a:pPr marL="234950" indent="-6350" algn="l">
              <a:lnSpc>
                <a:spcPct val="112000"/>
              </a:lnSpc>
              <a:spcAft>
                <a:spcPts val="1640"/>
              </a:spcAft>
            </a:pPr>
            <a:r>
              <a:rPr lang="fi-FI" sz="4800" dirty="0">
                <a:solidFill>
                  <a:srgbClr val="000000"/>
                </a:solidFill>
                <a:effectLst/>
                <a:latin typeface="Times New Roman" panose="02020603050405020304" pitchFamily="18" charset="0"/>
                <a:ea typeface="Times New Roman" panose="02020603050405020304" pitchFamily="18" charset="0"/>
              </a:rPr>
              <a:t>Vauvauinnit pidämme lauantaiaamuisin monitoimialtaassa. Pienimmät vauvat tulevat aina ensimmäisiin ryhmiin, jolloin altaan vesi on puhtaimmillaan. Voitte saapua uimahalliin jo 20 minuuttia ennen ryhmänne alkamista, mutta </a:t>
            </a:r>
            <a:r>
              <a:rPr lang="fi-FI" sz="4800" b="1" dirty="0">
                <a:solidFill>
                  <a:srgbClr val="000000"/>
                </a:solidFill>
                <a:effectLst/>
                <a:latin typeface="Times New Roman" panose="02020603050405020304" pitchFamily="18" charset="0"/>
                <a:ea typeface="Times New Roman" panose="02020603050405020304" pitchFamily="18" charset="0"/>
              </a:rPr>
              <a:t>altaalle vasta muutamaa minuuttia ennen</a:t>
            </a:r>
            <a:r>
              <a:rPr lang="fi-FI" sz="4800" dirty="0">
                <a:solidFill>
                  <a:srgbClr val="000000"/>
                </a:solidFill>
                <a:effectLst/>
                <a:latin typeface="Times New Roman" panose="02020603050405020304" pitchFamily="18" charset="0"/>
                <a:ea typeface="Times New Roman" panose="02020603050405020304" pitchFamily="18" charset="0"/>
              </a:rPr>
              <a:t>. Uintiryhmän kesto on 30 minuuttia. Koska jokainen päivä on kuitenkin erilainen, kannattaa seurata uimarin jaksamista ja lähteä tarvittaessa vähän aikaisemmin.</a:t>
            </a:r>
          </a:p>
          <a:p>
            <a:pPr marL="234950" indent="-6350" algn="l">
              <a:lnSpc>
                <a:spcPct val="112000"/>
              </a:lnSpc>
              <a:spcAft>
                <a:spcPts val="2665"/>
              </a:spcAft>
            </a:pPr>
            <a:r>
              <a:rPr lang="fi-FI" sz="4800" dirty="0">
                <a:solidFill>
                  <a:srgbClr val="000000"/>
                </a:solidFill>
                <a:effectLst/>
                <a:latin typeface="Times New Roman" panose="02020603050405020304" pitchFamily="18" charset="0"/>
                <a:ea typeface="Times New Roman" panose="02020603050405020304" pitchFamily="18" charset="0"/>
              </a:rPr>
              <a:t>Vauvauinnin hinta on 66 € / 6 uintikerran kortti, joka on voimassa 8 kerran uintijakson ajan. Jos pääset tulemaan kaikilla uintikerroilla, niin 2 viimeistä kertaa maksetaan kertamaksulla 11 €/kerta. Jakson maksu sisältää siis 2 ”ilmaista” poissaoloa. Vauvauintimaksu sisältää kahden aikuisen ja yhden lapsen osallistumisen. Perheuinnin hinta on 78 €/ 6 uintikertaa ja 13 €/kerta (maksu sisältää kaksi aikuista ja kaksi lasta). Mikäli aiotte lopettaa ryhmässä käynnin, ilmoittakaa siitä kahvion kassalle heti päätöksen tehtyänne, jotta voimme antaa paikkanne jonossa seuraavana olevalle. Kolmen ilmoittamatta jääneen poissaolon jälkeen oletamme teidän lopettaneen vauvauinnin. Poissaolot voit ilmoittaa helpoiten Annelle tekstiviestillä numeroon 045 2173 733.</a:t>
            </a:r>
          </a:p>
          <a:p>
            <a:pPr algn="l"/>
            <a:endParaRPr lang="fi-FI" sz="1200" dirty="0"/>
          </a:p>
        </p:txBody>
      </p:sp>
    </p:spTree>
    <p:extLst>
      <p:ext uri="{BB962C8B-B14F-4D97-AF65-F5344CB8AC3E}">
        <p14:creationId xmlns:p14="http://schemas.microsoft.com/office/powerpoint/2010/main" val="3993355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Kuva 27" descr="L:\sivistyspk\VIESTINTÄ KANSIO VAPAA-AIKA\VESIHOVIN ASIAT\VESIHOVIN UUSI LOGO JA OHJEISTUS\aalt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0" y="8700288"/>
            <a:ext cx="6858000" cy="1277942"/>
          </a:xfrm>
          <a:prstGeom prst="rect">
            <a:avLst/>
          </a:prstGeom>
          <a:noFill/>
          <a:ln>
            <a:noFill/>
          </a:ln>
        </p:spPr>
      </p:pic>
      <p:sp>
        <p:nvSpPr>
          <p:cNvPr id="10" name="Tekstiruutu 9"/>
          <p:cNvSpPr txBox="1"/>
          <p:nvPr/>
        </p:nvSpPr>
        <p:spPr>
          <a:xfrm>
            <a:off x="3154680" y="6689509"/>
            <a:ext cx="237566" cy="369332"/>
          </a:xfrm>
          <a:prstGeom prst="rect">
            <a:avLst/>
          </a:prstGeom>
          <a:noFill/>
        </p:spPr>
        <p:txBody>
          <a:bodyPr wrap="none" rtlCol="0">
            <a:spAutoFit/>
          </a:bodyPr>
          <a:lstStyle/>
          <a:p>
            <a:r>
              <a:rPr lang="fi-FI" dirty="0"/>
              <a:t> </a:t>
            </a:r>
          </a:p>
        </p:txBody>
      </p:sp>
      <p:sp>
        <p:nvSpPr>
          <p:cNvPr id="25" name="AutoShape 2" descr="Kuvahaun tulos haulle aluehallintovirasto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i-FI"/>
          </a:p>
        </p:txBody>
      </p:sp>
      <p:sp>
        <p:nvSpPr>
          <p:cNvPr id="26" name="AutoShape 4" descr="Kuvahaun tulos haulle aluehallintovirasto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i-FI"/>
          </a:p>
        </p:txBody>
      </p:sp>
      <p:pic>
        <p:nvPicPr>
          <p:cNvPr id="29" name="Kuva 28" descr="Loimaan uimahalli Vesihovi Logo"/>
          <p:cNvPicPr/>
          <p:nvPr/>
        </p:nvPicPr>
        <p:blipFill>
          <a:blip r:embed="rId3">
            <a:extLst>
              <a:ext uri="{28A0092B-C50C-407E-A947-70E740481C1C}">
                <a14:useLocalDpi xmlns:a14="http://schemas.microsoft.com/office/drawing/2010/main" val="0"/>
              </a:ext>
            </a:extLst>
          </a:blip>
          <a:srcRect/>
          <a:stretch>
            <a:fillRect/>
          </a:stretch>
        </p:blipFill>
        <p:spPr bwMode="auto">
          <a:xfrm>
            <a:off x="2109825" y="8917455"/>
            <a:ext cx="2327275" cy="802005"/>
          </a:xfrm>
          <a:prstGeom prst="rect">
            <a:avLst/>
          </a:prstGeom>
          <a:noFill/>
          <a:ln>
            <a:noFill/>
          </a:ln>
        </p:spPr>
      </p:pic>
      <p:sp>
        <p:nvSpPr>
          <p:cNvPr id="6" name="Otsikko 5"/>
          <p:cNvSpPr>
            <a:spLocks noGrp="1"/>
          </p:cNvSpPr>
          <p:nvPr>
            <p:ph type="ctrTitle"/>
          </p:nvPr>
        </p:nvSpPr>
        <p:spPr>
          <a:xfrm>
            <a:off x="514350" y="973777"/>
            <a:ext cx="5829300" cy="714498"/>
          </a:xfrm>
        </p:spPr>
        <p:txBody>
          <a:bodyPr>
            <a:normAutofit/>
          </a:bodyPr>
          <a:lstStyle/>
          <a:p>
            <a:r>
              <a:rPr lang="fi-FI" sz="1800" b="1" dirty="0">
                <a:latin typeface="Times New Roman" panose="02020603050405020304" pitchFamily="18" charset="0"/>
                <a:cs typeface="Times New Roman" panose="02020603050405020304" pitchFamily="18" charset="0"/>
              </a:rPr>
              <a:t>Valmistautuminen kotona</a:t>
            </a:r>
            <a:br>
              <a:rPr lang="fi-FI" sz="2400" b="1" dirty="0"/>
            </a:br>
            <a:endParaRPr lang="fi-FI" sz="2400" b="1" dirty="0"/>
          </a:p>
        </p:txBody>
      </p:sp>
      <p:sp>
        <p:nvSpPr>
          <p:cNvPr id="7" name="Alaotsikko 6"/>
          <p:cNvSpPr>
            <a:spLocks noGrp="1"/>
          </p:cNvSpPr>
          <p:nvPr>
            <p:ph type="subTitle" idx="1"/>
          </p:nvPr>
        </p:nvSpPr>
        <p:spPr>
          <a:xfrm>
            <a:off x="857250" y="1603168"/>
            <a:ext cx="5143500" cy="6838349"/>
          </a:xfrm>
        </p:spPr>
        <p:txBody>
          <a:bodyPr>
            <a:noAutofit/>
          </a:bodyPr>
          <a:lstStyle/>
          <a:p>
            <a:pPr algn="l"/>
            <a:r>
              <a:rPr lang="fi-FI" sz="1200" dirty="0">
                <a:latin typeface="Times New Roman" panose="02020603050405020304" pitchFamily="18" charset="0"/>
                <a:cs typeface="Times New Roman" panose="02020603050405020304" pitchFamily="18" charset="0"/>
              </a:rPr>
              <a:t>Hanki vauvalle tyköistuva uimapuku tai –housut ja uimavaippa. Pelkkä uimavaippakin riittää uima-asuksi. Uimavaipaksi käy sekä kertakäyttöiset, että pestävät uimavaipat. Vesihovin kassalta saa myös uimavaippoja.</a:t>
            </a:r>
          </a:p>
          <a:p>
            <a:pPr algn="l"/>
            <a:endParaRPr lang="fi-FI" sz="1200" dirty="0">
              <a:latin typeface="Times New Roman" panose="02020603050405020304" pitchFamily="18" charset="0"/>
              <a:cs typeface="Times New Roman" panose="02020603050405020304" pitchFamily="18" charset="0"/>
            </a:endParaRPr>
          </a:p>
          <a:p>
            <a:pPr algn="l"/>
            <a:r>
              <a:rPr lang="fi-FI" sz="1200" b="1" dirty="0">
                <a:latin typeface="Times New Roman" panose="02020603050405020304" pitchFamily="18" charset="0"/>
                <a:cs typeface="Times New Roman" panose="02020603050405020304" pitchFamily="18" charset="0"/>
              </a:rPr>
              <a:t>Kotikylpyohjeet</a:t>
            </a:r>
          </a:p>
          <a:p>
            <a:pPr marL="171450" indent="-171450" algn="l">
              <a:buFontTx/>
              <a:buChar char="-"/>
            </a:pPr>
            <a:r>
              <a:rPr lang="fi-FI" sz="1200" dirty="0">
                <a:latin typeface="Times New Roman" panose="02020603050405020304" pitchFamily="18" charset="0"/>
                <a:cs typeface="Times New Roman" panose="02020603050405020304" pitchFamily="18" charset="0"/>
              </a:rPr>
              <a:t>Kylpyveden lämpötilaa on hyvä laskea askel kerrallaan 32 asteeseen, ennen ensimmäistä vauvauintikertaa, ettei veden lämpötila säikäytä uimahallissa.</a:t>
            </a:r>
          </a:p>
          <a:p>
            <a:pPr marL="171450" indent="-171450" algn="l">
              <a:buFontTx/>
              <a:buChar char="-"/>
            </a:pPr>
            <a:r>
              <a:rPr lang="fi-FI" sz="1200" dirty="0">
                <a:latin typeface="Times New Roman" panose="02020603050405020304" pitchFamily="18" charset="0"/>
                <a:cs typeface="Times New Roman" panose="02020603050405020304" pitchFamily="18" charset="0"/>
              </a:rPr>
              <a:t>Kylpiessä kannattaa käyttää paljon vettä</a:t>
            </a:r>
          </a:p>
          <a:p>
            <a:pPr marL="171450" indent="-171450" algn="l">
              <a:buFontTx/>
              <a:buChar char="-"/>
            </a:pPr>
            <a:r>
              <a:rPr lang="fi-FI" sz="1200" dirty="0">
                <a:latin typeface="Times New Roman" panose="02020603050405020304" pitchFamily="18" charset="0"/>
                <a:cs typeface="Times New Roman" panose="02020603050405020304" pitchFamily="18" charset="0"/>
              </a:rPr>
              <a:t>Kylvetä vauvaa eri asennoissa. Selällään, vatsallaan, kyljellään ja juttele samalla vaihtelevalla äänensävyllä.</a:t>
            </a:r>
          </a:p>
          <a:p>
            <a:pPr marL="171450" indent="-171450" algn="l">
              <a:buFontTx/>
              <a:buChar char="-"/>
            </a:pPr>
            <a:r>
              <a:rPr lang="fi-FI" sz="1200" dirty="0">
                <a:latin typeface="Times New Roman" panose="02020603050405020304" pitchFamily="18" charset="0"/>
                <a:cs typeface="Times New Roman" panose="02020603050405020304" pitchFamily="18" charset="0"/>
              </a:rPr>
              <a:t>Pidä vauvan koko vartalon veden alla ja selkäasennossa myös korvat.</a:t>
            </a:r>
          </a:p>
          <a:p>
            <a:pPr algn="l"/>
            <a:endParaRPr lang="fi-FI" sz="1200" dirty="0">
              <a:latin typeface="Times New Roman" panose="02020603050405020304" pitchFamily="18" charset="0"/>
              <a:cs typeface="Times New Roman" panose="02020603050405020304" pitchFamily="18" charset="0"/>
            </a:endParaRPr>
          </a:p>
          <a:p>
            <a:r>
              <a:rPr lang="fi-FI" b="1" dirty="0">
                <a:latin typeface="Times New Roman" panose="02020603050405020304" pitchFamily="18" charset="0"/>
                <a:cs typeface="Times New Roman" panose="02020603050405020304" pitchFamily="18" charset="0"/>
              </a:rPr>
              <a:t>Toiminta vauvauintiaamuna</a:t>
            </a:r>
          </a:p>
          <a:p>
            <a:endParaRPr lang="fi-FI" sz="1200" dirty="0">
              <a:latin typeface="Times New Roman" panose="02020603050405020304" pitchFamily="18" charset="0"/>
              <a:cs typeface="Times New Roman" panose="02020603050405020304" pitchFamily="18" charset="0"/>
            </a:endParaRPr>
          </a:p>
          <a:p>
            <a:pPr marL="171450" indent="-171450" algn="l">
              <a:buFontTx/>
              <a:buChar char="-"/>
            </a:pPr>
            <a:r>
              <a:rPr lang="fi-FI" sz="1200" dirty="0">
                <a:latin typeface="Times New Roman" panose="02020603050405020304" pitchFamily="18" charset="0"/>
                <a:cs typeface="Times New Roman" panose="02020603050405020304" pitchFamily="18" charset="0"/>
              </a:rPr>
              <a:t>Syötä vauva n. tuntia ennen uintia, ettei vauva ole väsynyt eikä pulauttele altaassa. Vauvan suoli toimii yleensä n. tunnin kuluessa syömisestä, joten kakkavahinkoriski pienenee. Pukuhuoneissa voit antaa vauvalle nestemäisiä juomia/ruokia, mutta muut eväät syödään vasta kahvilassa.</a:t>
            </a:r>
          </a:p>
          <a:p>
            <a:pPr marL="171450" indent="-171450" algn="l">
              <a:buFontTx/>
              <a:buChar char="-"/>
            </a:pPr>
            <a:r>
              <a:rPr lang="fi-FI" sz="1200" dirty="0">
                <a:latin typeface="Times New Roman" panose="02020603050405020304" pitchFamily="18" charset="0"/>
                <a:cs typeface="Times New Roman" panose="02020603050405020304" pitchFamily="18" charset="0"/>
              </a:rPr>
              <a:t>Helpoiten kuljetat vauvan autolta pesuhuoneeseen ja altaalle auton turvakaukalossa. Turvakaukalon saa ottaa pesu- ja allastiloihin. Turvakaukalo on hyvä suojata, vaikka muovitetulla froteella pissavahingon varalta.</a:t>
            </a:r>
          </a:p>
          <a:p>
            <a:pPr marL="171450" indent="-171450" algn="l">
              <a:buFontTx/>
              <a:buChar char="-"/>
            </a:pPr>
            <a:r>
              <a:rPr lang="fi-FI" sz="1200" dirty="0">
                <a:latin typeface="Times New Roman" panose="02020603050405020304" pitchFamily="18" charset="0"/>
                <a:cs typeface="Times New Roman" panose="02020603050405020304" pitchFamily="18" charset="0"/>
              </a:rPr>
              <a:t>Pesuhuoneissa on saippuaa, jolla aikuiset voivat pestä itsensä. Myös hiukset on huuhdeltava. Vauvaa ei tarvitse saippuoida. Ensikertalaisella huolellinen peppupesu riittää jos suihku pelottaa vauvaa. Peseydy ilman uimapukua.</a:t>
            </a:r>
          </a:p>
          <a:p>
            <a:pPr marL="171450" indent="-171450" algn="l">
              <a:buFontTx/>
              <a:buChar char="-"/>
            </a:pPr>
            <a:r>
              <a:rPr lang="fi-FI" sz="1200" dirty="0">
                <a:latin typeface="Times New Roman" panose="02020603050405020304" pitchFamily="18" charset="0"/>
                <a:cs typeface="Times New Roman" panose="02020603050405020304" pitchFamily="18" charset="0"/>
              </a:rPr>
              <a:t>Pitkä hiukset sidotaan kiinni tai pidetään uimahattua. Uimahatun voi lainata ohjaajalta.</a:t>
            </a:r>
          </a:p>
          <a:p>
            <a:pPr marL="171450" indent="-171450" algn="l">
              <a:buFontTx/>
              <a:buChar char="-"/>
            </a:pPr>
            <a:r>
              <a:rPr lang="fi-FI" sz="1200" dirty="0">
                <a:latin typeface="Times New Roman" panose="02020603050405020304" pitchFamily="18" charset="0"/>
                <a:cs typeface="Times New Roman" panose="02020603050405020304" pitchFamily="18" charset="0"/>
              </a:rPr>
              <a:t>Kävelemään opetteleville voi laittaa jarrusukat jalkaan liukastumisen estämiseksi.</a:t>
            </a:r>
          </a:p>
          <a:p>
            <a:pPr marL="171450" indent="-171450" algn="l">
              <a:buFontTx/>
              <a:buChar char="-"/>
            </a:pPr>
            <a:r>
              <a:rPr lang="fi-FI" sz="1200" dirty="0">
                <a:latin typeface="Times New Roman" panose="02020603050405020304" pitchFamily="18" charset="0"/>
                <a:cs typeface="Times New Roman" panose="02020603050405020304" pitchFamily="18" charset="0"/>
              </a:rPr>
              <a:t>Ennen altaaseen menoa kaikille uikkarit päälle ja vauvalle uimavaippa. Pienimmät kannattaa kääriä lämpimästi kuivaan pyyhkeeseen, ettei tule kylmä omaa uintivuoroa odotellessa. </a:t>
            </a:r>
          </a:p>
        </p:txBody>
      </p:sp>
    </p:spTree>
    <p:extLst>
      <p:ext uri="{BB962C8B-B14F-4D97-AF65-F5344CB8AC3E}">
        <p14:creationId xmlns:p14="http://schemas.microsoft.com/office/powerpoint/2010/main" val="54669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Kuva 27" descr="L:\sivistyspk\VIESTINTÄ KANSIO VAPAA-AIKA\VESIHOVIN ASIAT\VESIHOVIN UUSI LOGO JA OHJEISTUS\aalto.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0" y="8700288"/>
            <a:ext cx="6858000" cy="1277942"/>
          </a:xfrm>
          <a:prstGeom prst="rect">
            <a:avLst/>
          </a:prstGeom>
          <a:noFill/>
          <a:ln>
            <a:noFill/>
          </a:ln>
        </p:spPr>
      </p:pic>
      <p:sp>
        <p:nvSpPr>
          <p:cNvPr id="10" name="Tekstiruutu 9"/>
          <p:cNvSpPr txBox="1"/>
          <p:nvPr/>
        </p:nvSpPr>
        <p:spPr>
          <a:xfrm>
            <a:off x="3154680" y="6689509"/>
            <a:ext cx="237566" cy="369332"/>
          </a:xfrm>
          <a:prstGeom prst="rect">
            <a:avLst/>
          </a:prstGeom>
          <a:noFill/>
        </p:spPr>
        <p:txBody>
          <a:bodyPr wrap="none" rtlCol="0">
            <a:spAutoFit/>
          </a:bodyPr>
          <a:lstStyle/>
          <a:p>
            <a:r>
              <a:rPr lang="fi-FI" dirty="0"/>
              <a:t> </a:t>
            </a:r>
          </a:p>
        </p:txBody>
      </p:sp>
      <p:sp>
        <p:nvSpPr>
          <p:cNvPr id="25" name="AutoShape 2" descr="Kuvahaun tulos haulle aluehallintovirasto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i-FI"/>
          </a:p>
        </p:txBody>
      </p:sp>
      <p:sp>
        <p:nvSpPr>
          <p:cNvPr id="26" name="AutoShape 4" descr="Kuvahaun tulos haulle aluehallintovirasto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i-FI"/>
          </a:p>
        </p:txBody>
      </p:sp>
      <p:pic>
        <p:nvPicPr>
          <p:cNvPr id="29" name="Kuva 28" descr="Loimaan uimahalli Vesihovi Logo"/>
          <p:cNvPicPr/>
          <p:nvPr/>
        </p:nvPicPr>
        <p:blipFill>
          <a:blip r:embed="rId3">
            <a:extLst>
              <a:ext uri="{28A0092B-C50C-407E-A947-70E740481C1C}">
                <a14:useLocalDpi xmlns:a14="http://schemas.microsoft.com/office/drawing/2010/main" val="0"/>
              </a:ext>
            </a:extLst>
          </a:blip>
          <a:srcRect/>
          <a:stretch>
            <a:fillRect/>
          </a:stretch>
        </p:blipFill>
        <p:spPr bwMode="auto">
          <a:xfrm>
            <a:off x="2109825" y="8917455"/>
            <a:ext cx="2327275" cy="802005"/>
          </a:xfrm>
          <a:prstGeom prst="rect">
            <a:avLst/>
          </a:prstGeom>
          <a:noFill/>
          <a:ln>
            <a:noFill/>
          </a:ln>
        </p:spPr>
      </p:pic>
      <p:sp>
        <p:nvSpPr>
          <p:cNvPr id="6" name="Otsikko 5"/>
          <p:cNvSpPr>
            <a:spLocks noGrp="1"/>
          </p:cNvSpPr>
          <p:nvPr>
            <p:ph type="ctrTitle"/>
          </p:nvPr>
        </p:nvSpPr>
        <p:spPr>
          <a:xfrm>
            <a:off x="514350" y="973777"/>
            <a:ext cx="5829300" cy="714498"/>
          </a:xfrm>
        </p:spPr>
        <p:txBody>
          <a:bodyPr>
            <a:normAutofit/>
          </a:bodyPr>
          <a:lstStyle/>
          <a:p>
            <a:r>
              <a:rPr lang="fi-FI" sz="1800" b="1" dirty="0">
                <a:latin typeface="Times New Roman" panose="02020603050405020304" pitchFamily="18" charset="0"/>
                <a:cs typeface="Times New Roman" panose="02020603050405020304" pitchFamily="18" charset="0"/>
              </a:rPr>
              <a:t>Toiminta vauvauintiaamuna</a:t>
            </a:r>
            <a:br>
              <a:rPr lang="fi-FI" sz="1800" b="1" dirty="0">
                <a:latin typeface="Times New Roman" panose="02020603050405020304" pitchFamily="18" charset="0"/>
                <a:cs typeface="Times New Roman" panose="02020603050405020304" pitchFamily="18" charset="0"/>
              </a:rPr>
            </a:br>
            <a:endParaRPr lang="fi-FI" sz="1800" b="1" dirty="0">
              <a:latin typeface="Times New Roman" panose="02020603050405020304" pitchFamily="18" charset="0"/>
              <a:cs typeface="Times New Roman" panose="02020603050405020304" pitchFamily="18" charset="0"/>
            </a:endParaRPr>
          </a:p>
        </p:txBody>
      </p:sp>
      <p:sp>
        <p:nvSpPr>
          <p:cNvPr id="7" name="Alaotsikko 6"/>
          <p:cNvSpPr>
            <a:spLocks noGrp="1"/>
          </p:cNvSpPr>
          <p:nvPr>
            <p:ph type="subTitle" idx="1"/>
          </p:nvPr>
        </p:nvSpPr>
        <p:spPr>
          <a:xfrm>
            <a:off x="857250" y="1603168"/>
            <a:ext cx="5143500" cy="6838349"/>
          </a:xfrm>
        </p:spPr>
        <p:txBody>
          <a:bodyPr>
            <a:noAutofit/>
          </a:bodyPr>
          <a:lstStyle/>
          <a:p>
            <a:pPr marL="171450" indent="-171450" algn="l">
              <a:buFontTx/>
              <a:buChar char="-"/>
            </a:pPr>
            <a:r>
              <a:rPr lang="fi-FI" sz="1200" dirty="0">
                <a:latin typeface="Times New Roman" panose="02020603050405020304" pitchFamily="18" charset="0"/>
                <a:cs typeface="Times New Roman" panose="02020603050405020304" pitchFamily="18" charset="0"/>
              </a:rPr>
              <a:t>Uimareiden on aina odotettava ohjaajan lupaa mennä altaaseen. Ohjaaja on vastuussa uimaopetuksen pedagogisesta sisällöstä ja sen turvallisuudesta. Suosittelemme vauvauintiin osallistuville omaa vapaa-ajan vakuutusta.</a:t>
            </a:r>
          </a:p>
          <a:p>
            <a:pPr marL="171450" indent="-171450" algn="l">
              <a:buFontTx/>
              <a:buChar char="-"/>
            </a:pPr>
            <a:r>
              <a:rPr lang="fi-FI" sz="1200" dirty="0">
                <a:latin typeface="Times New Roman" panose="02020603050405020304" pitchFamily="18" charset="0"/>
                <a:cs typeface="Times New Roman" panose="02020603050405020304" pitchFamily="18" charset="0"/>
              </a:rPr>
              <a:t>Saunaan mennään vasta uinnin jälkeen. Pienimmätkin uimarit voivat tulla hetkeksi alalauteille nauttimaan lämmöstä. Löylyä ei saa heittää vauvojen ollessa saunassa. Samaan aikaan hallissa saattaa olla kilpauimareita. Heitä on ohjeistettu odottamaan, kun vauvat saunovat, mutta päästäkää </a:t>
            </a:r>
            <a:r>
              <a:rPr lang="fi-FI" sz="1200" dirty="0" err="1">
                <a:latin typeface="Times New Roman" panose="02020603050405020304" pitchFamily="18" charset="0"/>
                <a:cs typeface="Times New Roman" panose="02020603050405020304" pitchFamily="18" charset="0"/>
              </a:rPr>
              <a:t>vauorollaa</a:t>
            </a:r>
            <a:r>
              <a:rPr lang="fi-FI" sz="1200" dirty="0">
                <a:latin typeface="Times New Roman" panose="02020603050405020304" pitchFamily="18" charset="0"/>
                <a:cs typeface="Times New Roman" panose="02020603050405020304" pitchFamily="18" charset="0"/>
              </a:rPr>
              <a:t> myös löylyä kaipaavat uimarit saunaan.</a:t>
            </a:r>
          </a:p>
          <a:p>
            <a:pPr marL="171450" indent="-171450" algn="l">
              <a:buFontTx/>
              <a:buChar char="-"/>
            </a:pPr>
            <a:r>
              <a:rPr lang="fi-FI" sz="1200" dirty="0">
                <a:latin typeface="Times New Roman" panose="02020603050405020304" pitchFamily="18" charset="0"/>
                <a:cs typeface="Times New Roman" panose="02020603050405020304" pitchFamily="18" charset="0"/>
              </a:rPr>
              <a:t>Muistathan, että jos edellisenä iltana on vierähtänyt pikkutunneille, huilaa kotona.</a:t>
            </a:r>
          </a:p>
          <a:p>
            <a:pPr marL="171450" indent="-171450" algn="l">
              <a:buFontTx/>
              <a:buChar char="-"/>
            </a:pPr>
            <a:r>
              <a:rPr lang="fi-FI" sz="1200" dirty="0">
                <a:latin typeface="Times New Roman" panose="02020603050405020304" pitchFamily="18" charset="0"/>
                <a:cs typeface="Times New Roman" panose="02020603050405020304" pitchFamily="18" charset="0"/>
              </a:rPr>
              <a:t>Ota rennosti, älä jännitä. Vauva aistii aikuisten tunteet ja reagoi välittömästi sen mukaisesti. Ohjaajilla on monen vuoden kokemus ja he voivat auttaa hankalissa tilanteissa.</a:t>
            </a:r>
          </a:p>
          <a:p>
            <a:pPr marL="171450" indent="-171450" algn="l">
              <a:buFontTx/>
              <a:buChar char="-"/>
            </a:pPr>
            <a:endParaRPr lang="fi-FI" sz="1200" dirty="0">
              <a:latin typeface="Times New Roman" panose="02020603050405020304" pitchFamily="18" charset="0"/>
              <a:cs typeface="Times New Roman" panose="02020603050405020304" pitchFamily="18" charset="0"/>
            </a:endParaRPr>
          </a:p>
          <a:p>
            <a:r>
              <a:rPr lang="fi-FI" b="1" dirty="0">
                <a:latin typeface="Times New Roman" panose="02020603050405020304" pitchFamily="18" charset="0"/>
                <a:cs typeface="Times New Roman" panose="02020603050405020304" pitchFamily="18" charset="0"/>
              </a:rPr>
              <a:t>Terveysasiaa</a:t>
            </a:r>
          </a:p>
          <a:p>
            <a:pPr marL="171450" indent="-171450" algn="l">
              <a:buFontTx/>
              <a:buChar char="-"/>
            </a:pPr>
            <a:r>
              <a:rPr lang="fi-FI" sz="1200" dirty="0">
                <a:latin typeface="Times New Roman" panose="02020603050405020304" pitchFamily="18" charset="0"/>
                <a:cs typeface="Times New Roman" panose="02020603050405020304" pitchFamily="18" charset="0"/>
              </a:rPr>
              <a:t>Vauvauintiin ei saa osallistua jos ei tunne itseään terveeksi. Virukset tarttuvat helpoiten juuri taudin ensioireiden aikana.</a:t>
            </a:r>
          </a:p>
          <a:p>
            <a:pPr marL="171450" indent="-171450" algn="l">
              <a:buFontTx/>
              <a:buChar char="-"/>
            </a:pPr>
            <a:r>
              <a:rPr lang="fi-FI" sz="1200" dirty="0">
                <a:latin typeface="Times New Roman" panose="02020603050405020304" pitchFamily="18" charset="0"/>
                <a:cs typeface="Times New Roman" panose="02020603050405020304" pitchFamily="18" charset="0"/>
              </a:rPr>
              <a:t>Vauvauinti ei lisää korvatulehdusriskiä. Korvatulehdus tulee välikorvaan tärykalvon taakse. Putkitetuilla korvilla saa uida lääkärin ohjeiden mukaan.</a:t>
            </a:r>
          </a:p>
          <a:p>
            <a:pPr marL="171450" indent="-171450" algn="l">
              <a:buFontTx/>
              <a:buChar char="-"/>
            </a:pPr>
            <a:r>
              <a:rPr lang="fi-FI" sz="1200" dirty="0">
                <a:latin typeface="Times New Roman" panose="02020603050405020304" pitchFamily="18" charset="0"/>
                <a:cs typeface="Times New Roman" panose="02020603050405020304" pitchFamily="18" charset="0"/>
              </a:rPr>
              <a:t>Akuutin silmätulehduksen aikana ei saa tulla uimaan, sillä bakteeri leviää helposti veden mukana.</a:t>
            </a:r>
          </a:p>
          <a:p>
            <a:pPr marL="171450" indent="-171450" algn="l">
              <a:buFontTx/>
              <a:buChar char="-"/>
            </a:pPr>
            <a:r>
              <a:rPr lang="fi-FI" sz="1200" dirty="0">
                <a:latin typeface="Times New Roman" panose="02020603050405020304" pitchFamily="18" charset="0"/>
                <a:cs typeface="Times New Roman" panose="02020603050405020304" pitchFamily="18" charset="0"/>
              </a:rPr>
              <a:t>Märkäinen iho-infektio on aina este uinnille (huuliherpes ja ontelosyylä ei tartu vedessä).</a:t>
            </a:r>
          </a:p>
          <a:p>
            <a:pPr marL="171450" indent="-171450" algn="l">
              <a:buFontTx/>
              <a:buChar char="-"/>
            </a:pPr>
            <a:r>
              <a:rPr lang="fi-FI" sz="1200" dirty="0">
                <a:latin typeface="Times New Roman" panose="02020603050405020304" pitchFamily="18" charset="0"/>
                <a:cs typeface="Times New Roman" panose="02020603050405020304" pitchFamily="18" charset="0"/>
              </a:rPr>
              <a:t>Vatsataudit leviävät helposti veden välityksellä ja varoaikaa on pidettävä vähintään vuorokausi vatsataudin jälkeen.</a:t>
            </a:r>
          </a:p>
          <a:p>
            <a:pPr marL="171450" indent="-171450" algn="l">
              <a:buFontTx/>
              <a:buChar char="-"/>
            </a:pPr>
            <a:r>
              <a:rPr lang="fi-FI" sz="1200" dirty="0">
                <a:latin typeface="Times New Roman" panose="02020603050405020304" pitchFamily="18" charset="0"/>
                <a:cs typeface="Times New Roman" panose="02020603050405020304" pitchFamily="18" charset="0"/>
              </a:rPr>
              <a:t>Pieni nuha ei ole este uinnille.</a:t>
            </a:r>
          </a:p>
          <a:p>
            <a:pPr marL="171450" indent="-171450" algn="l">
              <a:buFontTx/>
              <a:buChar char="-"/>
            </a:pPr>
            <a:endParaRPr lang="fi-FI"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9636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65">
            <a:extLst>
              <a:ext uri="{FF2B5EF4-FFF2-40B4-BE49-F238E27FC236}">
                <a16:creationId xmlns:a16="http://schemas.microsoft.com/office/drawing/2014/main" id="{A9719EF2-5CFC-534F-8C2F-52497455DF86}"/>
              </a:ext>
            </a:extLst>
          </p:cNvPr>
          <p:cNvPicPr/>
          <p:nvPr/>
        </p:nvPicPr>
        <p:blipFill>
          <a:blip r:embed="rId2"/>
          <a:stretch>
            <a:fillRect/>
          </a:stretch>
        </p:blipFill>
        <p:spPr>
          <a:xfrm>
            <a:off x="3429000" y="3619818"/>
            <a:ext cx="2382982" cy="1887364"/>
          </a:xfrm>
          <a:prstGeom prst="rect">
            <a:avLst/>
          </a:prstGeom>
        </p:spPr>
      </p:pic>
      <p:pic>
        <p:nvPicPr>
          <p:cNvPr id="28" name="Kuva 27" descr="L:\sivistyspk\VIESTINTÄ KANSIO VAPAA-AIKA\VESIHOVIN ASIAT\VESIHOVIN UUSI LOGO JA OHJEISTUS\aalto.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0" y="8700288"/>
            <a:ext cx="6858000" cy="1277942"/>
          </a:xfrm>
          <a:prstGeom prst="rect">
            <a:avLst/>
          </a:prstGeom>
          <a:noFill/>
          <a:ln>
            <a:noFill/>
          </a:ln>
        </p:spPr>
      </p:pic>
      <p:sp>
        <p:nvSpPr>
          <p:cNvPr id="10" name="Tekstiruutu 9"/>
          <p:cNvSpPr txBox="1"/>
          <p:nvPr/>
        </p:nvSpPr>
        <p:spPr>
          <a:xfrm>
            <a:off x="3154680" y="6689509"/>
            <a:ext cx="237566" cy="369332"/>
          </a:xfrm>
          <a:prstGeom prst="rect">
            <a:avLst/>
          </a:prstGeom>
          <a:noFill/>
        </p:spPr>
        <p:txBody>
          <a:bodyPr wrap="none" rtlCol="0">
            <a:spAutoFit/>
          </a:bodyPr>
          <a:lstStyle/>
          <a:p>
            <a:r>
              <a:rPr lang="fi-FI" dirty="0"/>
              <a:t> </a:t>
            </a:r>
          </a:p>
        </p:txBody>
      </p:sp>
      <p:sp>
        <p:nvSpPr>
          <p:cNvPr id="25" name="AutoShape 2" descr="Kuvahaun tulos haulle aluehallintovirasto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i-FI"/>
          </a:p>
        </p:txBody>
      </p:sp>
      <p:sp>
        <p:nvSpPr>
          <p:cNvPr id="26" name="AutoShape 4" descr="Kuvahaun tulos haulle aluehallintovirasto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i-FI"/>
          </a:p>
        </p:txBody>
      </p:sp>
      <p:pic>
        <p:nvPicPr>
          <p:cNvPr id="29" name="Kuva 28" descr="Loimaan uimahalli Vesihovi Logo"/>
          <p:cNvPicPr/>
          <p:nvPr/>
        </p:nvPicPr>
        <p:blipFill>
          <a:blip r:embed="rId4">
            <a:extLst>
              <a:ext uri="{28A0092B-C50C-407E-A947-70E740481C1C}">
                <a14:useLocalDpi xmlns:a14="http://schemas.microsoft.com/office/drawing/2010/main" val="0"/>
              </a:ext>
            </a:extLst>
          </a:blip>
          <a:srcRect/>
          <a:stretch>
            <a:fillRect/>
          </a:stretch>
        </p:blipFill>
        <p:spPr bwMode="auto">
          <a:xfrm>
            <a:off x="2109825" y="8917455"/>
            <a:ext cx="2327275" cy="802005"/>
          </a:xfrm>
          <a:prstGeom prst="rect">
            <a:avLst/>
          </a:prstGeom>
          <a:noFill/>
          <a:ln>
            <a:noFill/>
          </a:ln>
        </p:spPr>
      </p:pic>
      <p:sp>
        <p:nvSpPr>
          <p:cNvPr id="6" name="Otsikko 5"/>
          <p:cNvSpPr>
            <a:spLocks noGrp="1"/>
          </p:cNvSpPr>
          <p:nvPr>
            <p:ph type="ctrTitle"/>
          </p:nvPr>
        </p:nvSpPr>
        <p:spPr>
          <a:xfrm>
            <a:off x="514350" y="973777"/>
            <a:ext cx="5829300" cy="714498"/>
          </a:xfrm>
        </p:spPr>
        <p:txBody>
          <a:bodyPr>
            <a:normAutofit/>
          </a:bodyPr>
          <a:lstStyle/>
          <a:p>
            <a:r>
              <a:rPr lang="fi-FI" sz="2000" b="1" dirty="0">
                <a:latin typeface="Times New Roman" panose="02020603050405020304" pitchFamily="18" charset="0"/>
                <a:cs typeface="Times New Roman" panose="02020603050405020304" pitchFamily="18" charset="0"/>
              </a:rPr>
              <a:t>Infotilaisuus uusille osallistujille</a:t>
            </a:r>
            <a:br>
              <a:rPr lang="fi-FI" sz="2400" b="1" dirty="0"/>
            </a:br>
            <a:endParaRPr lang="fi-FI" sz="2400" b="1" dirty="0"/>
          </a:p>
        </p:txBody>
      </p:sp>
      <p:sp>
        <p:nvSpPr>
          <p:cNvPr id="7" name="Alaotsikko 6"/>
          <p:cNvSpPr>
            <a:spLocks noGrp="1"/>
          </p:cNvSpPr>
          <p:nvPr>
            <p:ph type="subTitle" idx="1"/>
          </p:nvPr>
        </p:nvSpPr>
        <p:spPr>
          <a:xfrm>
            <a:off x="857250" y="1603168"/>
            <a:ext cx="5143500" cy="6838349"/>
          </a:xfrm>
        </p:spPr>
        <p:txBody>
          <a:bodyPr>
            <a:noAutofit/>
          </a:bodyPr>
          <a:lstStyle/>
          <a:p>
            <a:pPr algn="l"/>
            <a:endParaRPr lang="fi-FI" sz="1200" dirty="0">
              <a:solidFill>
                <a:srgbClr val="000000"/>
              </a:solidFill>
              <a:effectLst/>
              <a:latin typeface="Times New Roman" panose="02020603050405020304" pitchFamily="18" charset="0"/>
              <a:ea typeface="Times New Roman" panose="02020603050405020304" pitchFamily="18" charset="0"/>
            </a:endParaRPr>
          </a:p>
          <a:p>
            <a:pPr algn="l"/>
            <a:r>
              <a:rPr lang="fi-FI" sz="1200" dirty="0">
                <a:solidFill>
                  <a:srgbClr val="000000"/>
                </a:solidFill>
                <a:effectLst/>
                <a:latin typeface="Times New Roman" panose="02020603050405020304" pitchFamily="18" charset="0"/>
                <a:ea typeface="Times New Roman" panose="02020603050405020304" pitchFamily="18" charset="0"/>
              </a:rPr>
              <a:t>Aina ennen uusien ryhmien alkamista järjestämme vanhemmille infotilaisuuden, jossa käydään läpi tärkeimmät vauvauintiin liittyvät asiat ja tutustutaan tiloihin. Tilaisuuden pitää vauvauinnin ohjaaja, jolta voitte myös kysellä mieltänne askarruttavia vauvauintiin liittyviä kysymyksiä. Kaikki ohjaajamme ovat monen vuoden kokemuksen omaavia </a:t>
            </a:r>
            <a:r>
              <a:rPr lang="fi-FI" sz="1200" dirty="0" err="1">
                <a:solidFill>
                  <a:srgbClr val="000000"/>
                </a:solidFill>
                <a:effectLst/>
                <a:latin typeface="Times New Roman" panose="02020603050405020304" pitchFamily="18" charset="0"/>
                <a:ea typeface="Times New Roman" panose="02020603050405020304" pitchFamily="18" charset="0"/>
              </a:rPr>
              <a:t>SUH:n</a:t>
            </a:r>
            <a:r>
              <a:rPr lang="fi-FI" sz="1200" dirty="0">
                <a:solidFill>
                  <a:srgbClr val="000000"/>
                </a:solidFill>
                <a:effectLst/>
                <a:latin typeface="Times New Roman" panose="02020603050405020304" pitchFamily="18" charset="0"/>
                <a:ea typeface="Times New Roman" panose="02020603050405020304" pitchFamily="18" charset="0"/>
              </a:rPr>
              <a:t> hyväksymiä uimaopettajia ja vauva- ja perheuinnin ohjaajia.</a:t>
            </a:r>
          </a:p>
          <a:p>
            <a:pPr algn="l"/>
            <a:endParaRPr lang="fi-FI" sz="1200" dirty="0">
              <a:solidFill>
                <a:srgbClr val="000000"/>
              </a:solidFill>
              <a:effectLst/>
              <a:latin typeface="Times New Roman" panose="02020603050405020304" pitchFamily="18" charset="0"/>
              <a:ea typeface="Times New Roman" panose="02020603050405020304" pitchFamily="18" charset="0"/>
            </a:endParaRPr>
          </a:p>
          <a:p>
            <a:pPr algn="l"/>
            <a:endParaRPr lang="fi-FI" sz="1200" dirty="0">
              <a:solidFill>
                <a:srgbClr val="000000"/>
              </a:solidFill>
              <a:latin typeface="Times New Roman" panose="02020603050405020304" pitchFamily="18" charset="0"/>
              <a:ea typeface="Times New Roman" panose="02020603050405020304" pitchFamily="18" charset="0"/>
            </a:endParaRPr>
          </a:p>
          <a:p>
            <a:pPr algn="l"/>
            <a:endParaRPr lang="fi-FI" sz="1200" dirty="0">
              <a:solidFill>
                <a:srgbClr val="000000"/>
              </a:solidFill>
              <a:effectLst/>
              <a:latin typeface="Times New Roman" panose="02020603050405020304" pitchFamily="18" charset="0"/>
              <a:ea typeface="Times New Roman" panose="02020603050405020304" pitchFamily="18" charset="0"/>
            </a:endParaRPr>
          </a:p>
          <a:p>
            <a:pPr algn="l"/>
            <a:endParaRPr lang="fi-FI" sz="1200" dirty="0">
              <a:solidFill>
                <a:srgbClr val="000000"/>
              </a:solidFill>
              <a:latin typeface="Times New Roman" panose="02020603050405020304" pitchFamily="18" charset="0"/>
              <a:ea typeface="Times New Roman" panose="02020603050405020304" pitchFamily="18" charset="0"/>
            </a:endParaRPr>
          </a:p>
          <a:p>
            <a:pPr algn="l"/>
            <a:endParaRPr lang="fi-FI" sz="1200" dirty="0">
              <a:solidFill>
                <a:srgbClr val="000000"/>
              </a:solidFill>
              <a:effectLst/>
              <a:latin typeface="Times New Roman" panose="02020603050405020304" pitchFamily="18" charset="0"/>
              <a:ea typeface="Times New Roman" panose="02020603050405020304" pitchFamily="18" charset="0"/>
            </a:endParaRPr>
          </a:p>
          <a:p>
            <a:pPr algn="l"/>
            <a:r>
              <a:rPr lang="fi-FI" sz="1200" dirty="0">
                <a:solidFill>
                  <a:srgbClr val="000000"/>
                </a:solidFill>
                <a:effectLst/>
                <a:latin typeface="Times New Roman" panose="02020603050405020304" pitchFamily="18" charset="0"/>
                <a:ea typeface="Times New Roman" panose="02020603050405020304" pitchFamily="18" charset="0"/>
              </a:rPr>
              <a:t>Ilmoittautumiset ja tiedustelut</a:t>
            </a:r>
          </a:p>
          <a:p>
            <a:pPr algn="l"/>
            <a:r>
              <a:rPr lang="fi-FI" sz="1200" dirty="0">
                <a:solidFill>
                  <a:srgbClr val="000000"/>
                </a:solidFill>
                <a:latin typeface="Times New Roman" panose="02020603050405020304" pitchFamily="18" charset="0"/>
                <a:ea typeface="Times New Roman" panose="02020603050405020304" pitchFamily="18" charset="0"/>
              </a:rPr>
              <a:t>Anne Pakarinen</a:t>
            </a:r>
          </a:p>
          <a:p>
            <a:pPr algn="l"/>
            <a:r>
              <a:rPr lang="fi-FI" sz="1200" dirty="0">
                <a:solidFill>
                  <a:srgbClr val="000000"/>
                </a:solidFill>
                <a:effectLst/>
                <a:latin typeface="Times New Roman" panose="02020603050405020304" pitchFamily="18" charset="0"/>
                <a:ea typeface="Times New Roman" panose="02020603050405020304" pitchFamily="18" charset="0"/>
                <a:hlinkClick r:id="rId5"/>
              </a:rPr>
              <a:t>ratsuhovi@gmail.com</a:t>
            </a:r>
            <a:endParaRPr lang="fi-FI" sz="1200" dirty="0">
              <a:solidFill>
                <a:srgbClr val="000000"/>
              </a:solidFill>
              <a:effectLst/>
              <a:latin typeface="Times New Roman" panose="02020603050405020304" pitchFamily="18" charset="0"/>
              <a:ea typeface="Times New Roman" panose="02020603050405020304" pitchFamily="18" charset="0"/>
            </a:endParaRPr>
          </a:p>
          <a:p>
            <a:pPr algn="l"/>
            <a:r>
              <a:rPr lang="fi-FI" sz="1200" dirty="0">
                <a:solidFill>
                  <a:srgbClr val="000000"/>
                </a:solidFill>
                <a:latin typeface="Times New Roman" panose="02020603050405020304" pitchFamily="18" charset="0"/>
                <a:ea typeface="Times New Roman" panose="02020603050405020304" pitchFamily="18" charset="0"/>
              </a:rPr>
              <a:t>p. 045 2173 733</a:t>
            </a:r>
            <a:endParaRPr lang="fi-FI" sz="1200" dirty="0">
              <a:solidFill>
                <a:srgbClr val="000000"/>
              </a:solidFill>
              <a:effectLst/>
              <a:latin typeface="Times New Roman" panose="02020603050405020304" pitchFamily="18" charset="0"/>
              <a:ea typeface="Times New Roman" panose="02020603050405020304" pitchFamily="18" charset="0"/>
            </a:endParaRPr>
          </a:p>
          <a:p>
            <a:pPr algn="l"/>
            <a:endParaRPr lang="fi-FI" sz="1200" dirty="0">
              <a:solidFill>
                <a:srgbClr val="000000"/>
              </a:solidFill>
              <a:effectLst/>
              <a:latin typeface="Times New Roman" panose="02020603050405020304" pitchFamily="18" charset="0"/>
              <a:ea typeface="Times New Roman" panose="02020603050405020304" pitchFamily="18" charset="0"/>
            </a:endParaRPr>
          </a:p>
          <a:p>
            <a:pPr algn="l"/>
            <a:endParaRPr lang="fi-FI" sz="1200" dirty="0">
              <a:latin typeface="Times New Roman" panose="02020603050405020304" pitchFamily="18" charset="0"/>
              <a:cs typeface="Times New Roman" panose="02020603050405020304" pitchFamily="18" charset="0"/>
            </a:endParaRPr>
          </a:p>
          <a:p>
            <a:pPr algn="l"/>
            <a:endParaRPr lang="fi-FI" sz="1200" dirty="0">
              <a:latin typeface="Times New Roman" panose="02020603050405020304" pitchFamily="18" charset="0"/>
              <a:cs typeface="Times New Roman" panose="02020603050405020304" pitchFamily="18" charset="0"/>
            </a:endParaRPr>
          </a:p>
          <a:p>
            <a:pPr algn="l"/>
            <a:endParaRPr lang="fi-FI" sz="1200" dirty="0">
              <a:latin typeface="Times New Roman" panose="02020603050405020304" pitchFamily="18" charset="0"/>
              <a:cs typeface="Times New Roman" panose="02020603050405020304" pitchFamily="18" charset="0"/>
            </a:endParaRPr>
          </a:p>
          <a:p>
            <a:pPr algn="l"/>
            <a:endParaRPr lang="fi-FI" sz="1200" dirty="0">
              <a:latin typeface="Times New Roman" panose="02020603050405020304" pitchFamily="18" charset="0"/>
              <a:cs typeface="Times New Roman" panose="02020603050405020304" pitchFamily="18" charset="0"/>
            </a:endParaRPr>
          </a:p>
          <a:p>
            <a:pPr algn="l"/>
            <a:endParaRPr lang="fi-FI" sz="1200" dirty="0">
              <a:latin typeface="Times New Roman" panose="02020603050405020304" pitchFamily="18" charset="0"/>
              <a:cs typeface="Times New Roman" panose="02020603050405020304" pitchFamily="18" charset="0"/>
            </a:endParaRPr>
          </a:p>
          <a:p>
            <a:pPr algn="l"/>
            <a:endParaRPr lang="fi-FI" sz="1200" dirty="0">
              <a:latin typeface="Times New Roman" panose="02020603050405020304" pitchFamily="18" charset="0"/>
              <a:cs typeface="Times New Roman" panose="02020603050405020304" pitchFamily="18" charset="0"/>
            </a:endParaRPr>
          </a:p>
          <a:p>
            <a:pPr algn="l"/>
            <a:endParaRPr lang="fi-FI"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6496295"/>
      </p:ext>
    </p:extLst>
  </p:cSld>
  <p:clrMapOvr>
    <a:masterClrMapping/>
  </p:clrMapOvr>
</p:sld>
</file>

<file path=ppt/theme/theme1.xml><?xml version="1.0" encoding="utf-8"?>
<a:theme xmlns:a="http://schemas.openxmlformats.org/drawingml/2006/main" name="Office-teema">
  <a:themeElements>
    <a:clrScheme name="Office-te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te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1625</TotalTime>
  <Words>791</Words>
  <Application>Microsoft Office PowerPoint</Application>
  <PresentationFormat>A4-paperi (210 x 297 mm)</PresentationFormat>
  <Paragraphs>57</Paragraphs>
  <Slides>4</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4</vt:i4>
      </vt:variant>
    </vt:vector>
  </HeadingPairs>
  <TitlesOfParts>
    <vt:vector size="9" baseType="lpstr">
      <vt:lpstr>Arial</vt:lpstr>
      <vt:lpstr>Calibri</vt:lpstr>
      <vt:lpstr>Calibri Light</vt:lpstr>
      <vt:lpstr>Times New Roman</vt:lpstr>
      <vt:lpstr>Office-teema</vt:lpstr>
      <vt:lpstr>VESIHOVIN VAUVAUINTI</vt:lpstr>
      <vt:lpstr>Valmistautuminen kotona </vt:lpstr>
      <vt:lpstr>Toiminta vauvauintiaamuna </vt:lpstr>
      <vt:lpstr>Infotilaisuus uusille osallistujille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Anu Haapanen</dc:creator>
  <cp:lastModifiedBy>Petri Kajander</cp:lastModifiedBy>
  <cp:revision>53</cp:revision>
  <cp:lastPrinted>2024-08-08T06:57:56Z</cp:lastPrinted>
  <dcterms:created xsi:type="dcterms:W3CDTF">2018-01-29T10:27:27Z</dcterms:created>
  <dcterms:modified xsi:type="dcterms:W3CDTF">2024-08-08T07:05:08Z</dcterms:modified>
</cp:coreProperties>
</file>